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77050" cy="965676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9" autoAdjust="0"/>
  </p:normalViewPr>
  <p:slideViewPr>
    <p:cSldViewPr>
      <p:cViewPr varScale="1">
        <p:scale>
          <a:sx n="78" d="100"/>
          <a:sy n="78" d="100"/>
        </p:scale>
        <p:origin x="-27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80055" cy="482838"/>
          </a:xfrm>
          <a:prstGeom prst="rect">
            <a:avLst/>
          </a:prstGeom>
        </p:spPr>
        <p:txBody>
          <a:bodyPr vert="horz" lIns="94476" tIns="47238" rIns="94476" bIns="47238" rtlCol="0"/>
          <a:lstStyle>
            <a:lvl1pPr algn="l">
              <a:defRPr sz="1200"/>
            </a:lvl1pPr>
          </a:lstStyle>
          <a:p>
            <a:endParaRPr lang="ru-RU"/>
          </a:p>
        </p:txBody>
      </p:sp>
      <p:sp>
        <p:nvSpPr>
          <p:cNvPr id="3" name="Дата 2"/>
          <p:cNvSpPr>
            <a:spLocks noGrp="1"/>
          </p:cNvSpPr>
          <p:nvPr>
            <p:ph type="dt" idx="1"/>
          </p:nvPr>
        </p:nvSpPr>
        <p:spPr>
          <a:xfrm>
            <a:off x="3895404" y="0"/>
            <a:ext cx="2980055" cy="482838"/>
          </a:xfrm>
          <a:prstGeom prst="rect">
            <a:avLst/>
          </a:prstGeom>
        </p:spPr>
        <p:txBody>
          <a:bodyPr vert="horz" lIns="94476" tIns="47238" rIns="94476" bIns="47238" rtlCol="0"/>
          <a:lstStyle>
            <a:lvl1pPr algn="r">
              <a:defRPr sz="1200"/>
            </a:lvl1pPr>
          </a:lstStyle>
          <a:p>
            <a:fld id="{DB6D5259-B88F-4197-BD58-A0F742A00ED9}" type="datetimeFigureOut">
              <a:rPr lang="ru-RU" smtClean="0"/>
              <a:pPr/>
              <a:t>07.09.2019</a:t>
            </a:fld>
            <a:endParaRPr lang="ru-RU"/>
          </a:p>
        </p:txBody>
      </p:sp>
      <p:sp>
        <p:nvSpPr>
          <p:cNvPr id="4" name="Образ слайда 3"/>
          <p:cNvSpPr>
            <a:spLocks noGrp="1" noRot="1" noChangeAspect="1"/>
          </p:cNvSpPr>
          <p:nvPr>
            <p:ph type="sldImg" idx="2"/>
          </p:nvPr>
        </p:nvSpPr>
        <p:spPr>
          <a:xfrm>
            <a:off x="1025525" y="723900"/>
            <a:ext cx="4826000" cy="3621088"/>
          </a:xfrm>
          <a:prstGeom prst="rect">
            <a:avLst/>
          </a:prstGeom>
          <a:noFill/>
          <a:ln w="12700">
            <a:solidFill>
              <a:prstClr val="black"/>
            </a:solidFill>
          </a:ln>
        </p:spPr>
        <p:txBody>
          <a:bodyPr vert="horz" lIns="94476" tIns="47238" rIns="94476" bIns="47238" rtlCol="0" anchor="ctr"/>
          <a:lstStyle/>
          <a:p>
            <a:endParaRPr lang="ru-RU"/>
          </a:p>
        </p:txBody>
      </p:sp>
      <p:sp>
        <p:nvSpPr>
          <p:cNvPr id="5" name="Заметки 4"/>
          <p:cNvSpPr>
            <a:spLocks noGrp="1"/>
          </p:cNvSpPr>
          <p:nvPr>
            <p:ph type="body" sz="quarter" idx="3"/>
          </p:nvPr>
        </p:nvSpPr>
        <p:spPr>
          <a:xfrm>
            <a:off x="687705" y="4586963"/>
            <a:ext cx="5501640" cy="4345543"/>
          </a:xfrm>
          <a:prstGeom prst="rect">
            <a:avLst/>
          </a:prstGeom>
        </p:spPr>
        <p:txBody>
          <a:bodyPr vert="horz" lIns="94476" tIns="47238" rIns="94476" bIns="47238"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172249"/>
            <a:ext cx="2980055" cy="482838"/>
          </a:xfrm>
          <a:prstGeom prst="rect">
            <a:avLst/>
          </a:prstGeom>
        </p:spPr>
        <p:txBody>
          <a:bodyPr vert="horz" lIns="94476" tIns="47238" rIns="94476" bIns="47238" rtlCol="0" anchor="b"/>
          <a:lstStyle>
            <a:lvl1pPr algn="l">
              <a:defRPr sz="1200"/>
            </a:lvl1pPr>
          </a:lstStyle>
          <a:p>
            <a:endParaRPr lang="ru-RU"/>
          </a:p>
        </p:txBody>
      </p:sp>
      <p:sp>
        <p:nvSpPr>
          <p:cNvPr id="7" name="Номер слайда 6"/>
          <p:cNvSpPr>
            <a:spLocks noGrp="1"/>
          </p:cNvSpPr>
          <p:nvPr>
            <p:ph type="sldNum" sz="quarter" idx="5"/>
          </p:nvPr>
        </p:nvSpPr>
        <p:spPr>
          <a:xfrm>
            <a:off x="3895404" y="9172249"/>
            <a:ext cx="2980055" cy="482838"/>
          </a:xfrm>
          <a:prstGeom prst="rect">
            <a:avLst/>
          </a:prstGeom>
        </p:spPr>
        <p:txBody>
          <a:bodyPr vert="horz" lIns="94476" tIns="47238" rIns="94476" bIns="47238" rtlCol="0" anchor="b"/>
          <a:lstStyle>
            <a:lvl1pPr algn="r">
              <a:defRPr sz="1200"/>
            </a:lvl1pPr>
          </a:lstStyle>
          <a:p>
            <a:fld id="{4FE42C92-DE91-4F36-A4FC-A72F5B7080D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FE42C92-DE91-4F36-A4FC-A72F5B7080DD}"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FE42C92-DE91-4F36-A4FC-A72F5B7080DD}" type="slidenum">
              <a:rPr lang="ru-RU" smtClean="0"/>
              <a:pPr/>
              <a:t>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FFA5C87-17D2-4162-9537-547D1419F148}" type="datetimeFigureOut">
              <a:rPr lang="ru-RU" smtClean="0"/>
              <a:pPr/>
              <a:t>07.09.2019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15288FA-FE24-4E35-8FD7-60A55071645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FFA5C87-17D2-4162-9537-547D1419F148}" type="datetimeFigureOut">
              <a:rPr lang="ru-RU" smtClean="0"/>
              <a:pPr/>
              <a:t>07.09.2019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15288FA-FE24-4E35-8FD7-60A55071645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FFA5C87-17D2-4162-9537-547D1419F148}" type="datetimeFigureOut">
              <a:rPr lang="ru-RU" smtClean="0"/>
              <a:pPr/>
              <a:t>07.09.2019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15288FA-FE24-4E35-8FD7-60A55071645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FFA5C87-17D2-4162-9537-547D1419F148}" type="datetimeFigureOut">
              <a:rPr lang="ru-RU" smtClean="0"/>
              <a:pPr/>
              <a:t>07.09.2019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15288FA-FE24-4E35-8FD7-60A55071645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FFA5C87-17D2-4162-9537-547D1419F148}" type="datetimeFigureOut">
              <a:rPr lang="ru-RU" smtClean="0"/>
              <a:pPr/>
              <a:t>07.09.2019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15288FA-FE24-4E35-8FD7-60A55071645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FFA5C87-17D2-4162-9537-547D1419F148}" type="datetimeFigureOut">
              <a:rPr lang="ru-RU" smtClean="0"/>
              <a:pPr/>
              <a:t>07.09.2019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15288FA-FE24-4E35-8FD7-60A55071645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FFA5C87-17D2-4162-9537-547D1419F148}" type="datetimeFigureOut">
              <a:rPr lang="ru-RU" smtClean="0"/>
              <a:pPr/>
              <a:t>07.09.2019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15288FA-FE24-4E35-8FD7-60A55071645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FFA5C87-17D2-4162-9537-547D1419F148}" type="datetimeFigureOut">
              <a:rPr lang="ru-RU" smtClean="0"/>
              <a:pPr/>
              <a:t>07.09.2019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15288FA-FE24-4E35-8FD7-60A55071645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FFA5C87-17D2-4162-9537-547D1419F148}" type="datetimeFigureOut">
              <a:rPr lang="ru-RU" smtClean="0"/>
              <a:pPr/>
              <a:t>07.09.2019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15288FA-FE24-4E35-8FD7-60A55071645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FFA5C87-17D2-4162-9537-547D1419F148}" type="datetimeFigureOut">
              <a:rPr lang="ru-RU" smtClean="0"/>
              <a:pPr/>
              <a:t>07.09.2019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15288FA-FE24-4E35-8FD7-60A55071645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FFA5C87-17D2-4162-9537-547D1419F148}" type="datetimeFigureOut">
              <a:rPr lang="ru-RU" smtClean="0"/>
              <a:pPr/>
              <a:t>07.09.2019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15288FA-FE24-4E35-8FD7-60A55071645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FA5C87-17D2-4162-9537-547D1419F148}" type="datetimeFigureOut">
              <a:rPr lang="ru-RU" smtClean="0"/>
              <a:pPr/>
              <a:t>07.09.2019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5288FA-FE24-4E35-8FD7-60A55071645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576063"/>
          </a:xfrm>
        </p:spPr>
        <p:txBody>
          <a:bodyPr>
            <a:normAutofit/>
          </a:bodyPr>
          <a:lstStyle/>
          <a:p>
            <a:r>
              <a:rPr lang="ru-RU" sz="2000" dirty="0" smtClean="0">
                <a:latin typeface="Arial" pitchFamily="34" charset="0"/>
                <a:cs typeface="Arial" pitchFamily="34" charset="0"/>
              </a:rPr>
              <a:t>Монеты</a:t>
            </a:r>
            <a:endParaRPr lang="ru-RU" sz="2000" dirty="0">
              <a:latin typeface="Arial" pitchFamily="34" charset="0"/>
              <a:cs typeface="Arial" pitchFamily="34" charset="0"/>
            </a:endParaRPr>
          </a:p>
        </p:txBody>
      </p:sp>
      <p:sp>
        <p:nvSpPr>
          <p:cNvPr id="3" name="Подзаголовок 2"/>
          <p:cNvSpPr>
            <a:spLocks noGrp="1"/>
          </p:cNvSpPr>
          <p:nvPr>
            <p:ph type="subTitle" idx="1"/>
          </p:nvPr>
        </p:nvSpPr>
        <p:spPr>
          <a:xfrm>
            <a:off x="755576" y="764704"/>
            <a:ext cx="7560840" cy="4104456"/>
          </a:xfrm>
        </p:spPr>
        <p:txBody>
          <a:bodyPr>
            <a:normAutofit fontScale="77500" lnSpcReduction="20000"/>
          </a:bodyPr>
          <a:lstStyle/>
          <a:p>
            <a:r>
              <a:rPr lang="ru-RU" sz="2800" dirty="0">
                <a:solidFill>
                  <a:schemeClr val="tx1"/>
                </a:solidFill>
                <a:latin typeface="Arial" pitchFamily="34" charset="0"/>
                <a:cs typeface="Arial" pitchFamily="34" charset="0"/>
              </a:rPr>
              <a:t>Геродот и некоторые другие авторы древности писали о том, что первые монеты были отчеканены в малоазийском государстве Лидии (ныне на территории Турции). В наше время точно установлено, что древнейшие монеты появились именно там около 685 года до н. э., при царе </a:t>
            </a:r>
            <a:r>
              <a:rPr lang="ru-RU" sz="2800" dirty="0" err="1">
                <a:solidFill>
                  <a:schemeClr val="tx1"/>
                </a:solidFill>
                <a:latin typeface="Arial" pitchFamily="34" charset="0"/>
                <a:cs typeface="Arial" pitchFamily="34" charset="0"/>
              </a:rPr>
              <a:t>Ардисе</a:t>
            </a:r>
            <a:r>
              <a:rPr lang="ru-RU" sz="2800" dirty="0" smtClean="0">
                <a:solidFill>
                  <a:schemeClr val="tx1"/>
                </a:solidFill>
                <a:latin typeface="Arial" pitchFamily="34" charset="0"/>
                <a:cs typeface="Arial" pitchFamily="34" charset="0"/>
              </a:rPr>
              <a:t>.</a:t>
            </a:r>
          </a:p>
          <a:p>
            <a:endParaRPr lang="ru-RU" dirty="0" smtClean="0"/>
          </a:p>
          <a:p>
            <a:endParaRPr lang="ru-RU" dirty="0"/>
          </a:p>
          <a:p>
            <a:endParaRPr lang="ru-RU" dirty="0" smtClean="0"/>
          </a:p>
          <a:p>
            <a:endParaRPr lang="ru-RU" dirty="0" smtClean="0"/>
          </a:p>
          <a:p>
            <a:endParaRPr lang="ru-RU" dirty="0" smtClean="0"/>
          </a:p>
          <a:p>
            <a:r>
              <a:rPr lang="ru-RU" dirty="0" smtClean="0"/>
              <a:t>Монета </a:t>
            </a:r>
            <a:r>
              <a:rPr lang="ru-RU" dirty="0"/>
              <a:t>Лидии (примерно за 300 лет до р.х</a:t>
            </a:r>
            <a:r>
              <a:rPr lang="ru-RU" dirty="0" smtClean="0"/>
              <a:t>.)</a:t>
            </a:r>
          </a:p>
          <a:p>
            <a:endParaRPr lang="ru-RU" dirty="0" smtClean="0"/>
          </a:p>
          <a:p>
            <a:endParaRPr lang="ru-RU" dirty="0"/>
          </a:p>
          <a:p>
            <a:endParaRPr lang="ru-RU" dirty="0" smtClean="0"/>
          </a:p>
          <a:p>
            <a:endParaRPr lang="ru-RU" dirty="0"/>
          </a:p>
          <a:p>
            <a:endParaRPr lang="ru-RU" dirty="0"/>
          </a:p>
          <a:p>
            <a:endParaRPr lang="ru-RU" dirty="0"/>
          </a:p>
        </p:txBody>
      </p:sp>
      <p:pic>
        <p:nvPicPr>
          <p:cNvPr id="4" name="Рисунок 3" descr="C:\Users\USER1\Pictures\lev.jpg"/>
          <p:cNvPicPr/>
          <p:nvPr/>
        </p:nvPicPr>
        <p:blipFill>
          <a:blip r:embed="rId3" cstate="print"/>
          <a:srcRect/>
          <a:stretch>
            <a:fillRect/>
          </a:stretch>
        </p:blipFill>
        <p:spPr bwMode="auto">
          <a:xfrm>
            <a:off x="3275856" y="2564904"/>
            <a:ext cx="2160240" cy="1438516"/>
          </a:xfrm>
          <a:prstGeom prst="rect">
            <a:avLst/>
          </a:prstGeom>
          <a:noFill/>
          <a:ln w="9525">
            <a:noFill/>
            <a:miter lim="800000"/>
            <a:headEnd/>
            <a:tailEnd/>
          </a:ln>
        </p:spPr>
      </p:pic>
      <p:sp>
        <p:nvSpPr>
          <p:cNvPr id="5" name="Rectangle 1"/>
          <p:cNvSpPr>
            <a:spLocks noChangeArrowheads="1"/>
          </p:cNvSpPr>
          <p:nvPr/>
        </p:nvSpPr>
        <p:spPr bwMode="auto">
          <a:xfrm>
            <a:off x="4427984" y="5168226"/>
            <a:ext cx="4392488"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До этого использовались разные знаки. Вот Дельфин из </a:t>
            </a:r>
            <a:r>
              <a:rPr kumimoji="0" lang="ru-RU"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Ольвии</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Примерно 5 век до н.э .</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Рисунок 5" descr="delfin.jpg"/>
          <p:cNvPicPr>
            <a:picLocks noChangeAspect="1"/>
          </p:cNvPicPr>
          <p:nvPr/>
        </p:nvPicPr>
        <p:blipFill>
          <a:blip r:embed="rId4" cstate="print"/>
          <a:stretch>
            <a:fillRect/>
          </a:stretch>
        </p:blipFill>
        <p:spPr>
          <a:xfrm>
            <a:off x="1331640" y="4846746"/>
            <a:ext cx="2376265" cy="145068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23528" y="840677"/>
            <a:ext cx="576064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Несколько монет, отражающих времена и события.</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Рисунок 2" descr="50santin1864.jpg"/>
          <p:cNvPicPr>
            <a:picLocks noChangeAspect="1"/>
          </p:cNvPicPr>
          <p:nvPr/>
        </p:nvPicPr>
        <p:blipFill>
          <a:blip r:embed="rId2" cstate="print"/>
          <a:stretch>
            <a:fillRect/>
          </a:stretch>
        </p:blipFill>
        <p:spPr>
          <a:xfrm>
            <a:off x="611560" y="1268760"/>
            <a:ext cx="1440160" cy="1479765"/>
          </a:xfrm>
          <a:prstGeom prst="rect">
            <a:avLst/>
          </a:prstGeom>
        </p:spPr>
      </p:pic>
      <p:sp>
        <p:nvSpPr>
          <p:cNvPr id="4" name="Rectangle 1"/>
          <p:cNvSpPr>
            <a:spLocks noChangeArrowheads="1"/>
          </p:cNvSpPr>
          <p:nvPr/>
        </p:nvSpPr>
        <p:spPr bwMode="auto">
          <a:xfrm>
            <a:off x="3923928" y="3523076"/>
            <a:ext cx="504056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Это 1 грош Пруссии  Вильгельма1872 г</a:t>
            </a:r>
            <a:r>
              <a:rPr kumimoji="0" lang="ru-RU" b="0" i="0" u="none" strike="noStrike" cap="none" normalizeH="0" dirty="0" smtClean="0">
                <a:ln>
                  <a:noFill/>
                </a:ln>
                <a:solidFill>
                  <a:schemeClr val="tx1"/>
                </a:solidFill>
                <a:effectLst/>
                <a:latin typeface="Arial" pitchFamily="34" charset="0"/>
                <a:ea typeface="Times New Roman" pitchFamily="18" charset="0"/>
                <a:cs typeface="Arial" pitchFamily="34" charset="0"/>
              </a:rPr>
              <a:t>.  Пруссия выиграла войну с Францией. Стараниями Бисмарка стал не только королем Пруссии, но и в 1871 г. германским императором </a:t>
            </a:r>
            <a:r>
              <a:rPr kumimoji="0" lang="ru-RU" b="0" i="0" u="none" strike="noStrike" cap="none" normalizeH="0" smtClean="0">
                <a:ln>
                  <a:noFill/>
                </a:ln>
                <a:solidFill>
                  <a:schemeClr val="tx1"/>
                </a:solidFill>
                <a:effectLst/>
                <a:latin typeface="Arial" pitchFamily="34" charset="0"/>
                <a:ea typeface="Times New Roman" pitchFamily="18" charset="0"/>
                <a:cs typeface="Arial" pitchFamily="34" charset="0"/>
              </a:rPr>
              <a:t>(кайзером). </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2411760" y="1146812"/>
            <a:ext cx="5824264"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50 сантим 1864 г. Наполеона </a:t>
            </a:r>
            <a:r>
              <a:rPr lang="en-US" dirty="0" smtClean="0">
                <a:latin typeface="Arial" pitchFamily="34" charset="0"/>
                <a:ea typeface="Times New Roman" pitchFamily="18" charset="0"/>
                <a:cs typeface="Arial" pitchFamily="34" charset="0"/>
              </a:rPr>
              <a:t>III</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Он</a:t>
            </a:r>
            <a:r>
              <a:rPr kumimoji="0" lang="ru-RU" b="0" i="0" u="none" strike="noStrike" cap="none" normalizeH="0" dirty="0" smtClean="0">
                <a:ln>
                  <a:noFill/>
                </a:ln>
                <a:solidFill>
                  <a:schemeClr val="tx1"/>
                </a:solidFill>
                <a:effectLst/>
                <a:latin typeface="Arial" pitchFamily="34" charset="0"/>
                <a:ea typeface="Times New Roman" pitchFamily="18" charset="0"/>
                <a:cs typeface="Arial" pitchFamily="34" charset="0"/>
              </a:rPr>
              <a:t> пока еще император Франции, племянник Наполеона </a:t>
            </a:r>
            <a:r>
              <a:rPr kumimoji="0" lang="en-US" b="0" i="0" u="none" strike="noStrike" cap="none" normalizeH="0" dirty="0" smtClean="0">
                <a:ln>
                  <a:noFill/>
                </a:ln>
                <a:solidFill>
                  <a:schemeClr val="tx1"/>
                </a:solidFill>
                <a:effectLst/>
                <a:latin typeface="Arial" pitchFamily="34" charset="0"/>
                <a:ea typeface="Times New Roman" pitchFamily="18" charset="0"/>
                <a:cs typeface="Arial" pitchFamily="34" charset="0"/>
              </a:rPr>
              <a:t>I.</a:t>
            </a:r>
            <a:r>
              <a:rPr kumimoji="0" lang="ru-RU" b="0" i="0" u="none" strike="noStrike" cap="none" normalizeH="0" dirty="0" smtClean="0">
                <a:ln>
                  <a:noFill/>
                </a:ln>
                <a:solidFill>
                  <a:schemeClr val="tx1"/>
                </a:solidFill>
                <a:effectLst/>
                <a:latin typeface="Arial" pitchFamily="34" charset="0"/>
                <a:ea typeface="Times New Roman" pitchFamily="18" charset="0"/>
                <a:cs typeface="Arial" pitchFamily="34" charset="0"/>
              </a:rPr>
              <a:t> В 1870 г. началась франко-прусская война. Наполеон попал в плен и в результате парижской революции был низложен.</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Рисунок 5" descr="1grosh1872.jpg"/>
          <p:cNvPicPr>
            <a:picLocks noChangeAspect="1"/>
          </p:cNvPicPr>
          <p:nvPr/>
        </p:nvPicPr>
        <p:blipFill>
          <a:blip r:embed="rId3" cstate="print"/>
          <a:stretch>
            <a:fillRect/>
          </a:stretch>
        </p:blipFill>
        <p:spPr>
          <a:xfrm>
            <a:off x="611560" y="3645025"/>
            <a:ext cx="2952328" cy="155071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4638"/>
            <a:ext cx="8147248" cy="130026"/>
          </a:xfrm>
        </p:spPr>
        <p:txBody>
          <a:bodyPr>
            <a:noAutofit/>
          </a:bodyPr>
          <a:lstStyle/>
          <a:p>
            <a:r>
              <a:rPr lang="ru-RU" sz="2000" dirty="0" smtClean="0"/>
              <a:t>!!!</a:t>
            </a:r>
            <a:endParaRPr lang="ru-RU" sz="2000" dirty="0"/>
          </a:p>
        </p:txBody>
      </p:sp>
      <p:sp>
        <p:nvSpPr>
          <p:cNvPr id="3" name="Содержимое 2"/>
          <p:cNvSpPr>
            <a:spLocks noGrp="1"/>
          </p:cNvSpPr>
          <p:nvPr>
            <p:ph idx="1"/>
          </p:nvPr>
        </p:nvSpPr>
        <p:spPr>
          <a:xfrm>
            <a:off x="457200" y="476672"/>
            <a:ext cx="8229600" cy="5832648"/>
          </a:xfrm>
        </p:spPr>
        <p:txBody>
          <a:bodyPr>
            <a:noAutofit/>
          </a:bodyPr>
          <a:lstStyle/>
          <a:p>
            <a:r>
              <a:rPr lang="ru-RU" sz="2000" dirty="0" smtClean="0">
                <a:latin typeface="Arial" pitchFamily="34" charset="0"/>
                <a:cs typeface="Arial" pitchFamily="34" charset="0"/>
              </a:rPr>
              <a:t>Монеты, как удобная форма, быстро распространились по всей Греции, её колониям, и далее в Иране.</a:t>
            </a:r>
          </a:p>
          <a:p>
            <a:r>
              <a:rPr lang="ru-RU" sz="2000" dirty="0" smtClean="0">
                <a:latin typeface="Arial" pitchFamily="34" charset="0"/>
                <a:cs typeface="Arial" pitchFamily="34" charset="0"/>
              </a:rPr>
              <a:t>Смерть Александра Македонского стала причиной для постепенного дробления его империи.</a:t>
            </a:r>
          </a:p>
          <a:p>
            <a:r>
              <a:rPr lang="ru-RU" sz="2000" dirty="0" smtClean="0">
                <a:latin typeface="Arial" pitchFamily="34" charset="0"/>
                <a:cs typeface="Arial" pitchFamily="34" charset="0"/>
              </a:rPr>
              <a:t>Во время своего правления, Александр Македонский уделял много внимания не только военным походам, но и чеканке монет. В это время проходила чеканка единых денег по утвержденному образцу и весу, которого придерживались на территории всей империи. Монеты с именем Александра III Великого чеканились в Македонском царстве как при жизни царя, так и после его смерти и в последующие века.</a:t>
            </a:r>
          </a:p>
          <a:p>
            <a:r>
              <a:rPr lang="ru-RU" sz="2000" dirty="0" smtClean="0">
                <a:latin typeface="Arial" pitchFamily="34" charset="0"/>
                <a:cs typeface="Arial" pitchFamily="34" charset="0"/>
              </a:rPr>
              <a:t>Первым отсоединился Египет во главе с Птолемеем. Также отделились Сирия, </a:t>
            </a:r>
            <a:r>
              <a:rPr lang="ru-RU" sz="2000" dirty="0" err="1" smtClean="0">
                <a:latin typeface="Arial" pitchFamily="34" charset="0"/>
                <a:cs typeface="Arial" pitchFamily="34" charset="0"/>
              </a:rPr>
              <a:t>Вавилония</a:t>
            </a:r>
            <a:r>
              <a:rPr lang="ru-RU" sz="2000" dirty="0" smtClean="0">
                <a:latin typeface="Arial" pitchFamily="34" charset="0"/>
                <a:cs typeface="Arial" pitchFamily="34" charset="0"/>
              </a:rPr>
              <a:t>, Армения и Македония. В плане внешнего вида монеты, изготавливаемые из серебра, наследовали традиции современной им греческой чеканки: на них обычно изображались правящие цари.</a:t>
            </a:r>
          </a:p>
          <a:p>
            <a:r>
              <a:rPr lang="ru-RU" sz="2000" dirty="0" smtClean="0">
                <a:latin typeface="Arial" pitchFamily="34" charset="0"/>
                <a:cs typeface="Arial" pitchFamily="34" charset="0"/>
              </a:rPr>
              <a:t>До сих пор в странах Британского содружества на монетах есть портрет Елизаветы </a:t>
            </a:r>
            <a:r>
              <a:rPr lang="en-US" sz="2000" dirty="0" smtClean="0">
                <a:latin typeface="Arial" pitchFamily="34" charset="0"/>
                <a:cs typeface="Arial" pitchFamily="34" charset="0"/>
              </a:rPr>
              <a:t>II</a:t>
            </a:r>
            <a:r>
              <a:rPr lang="ru-RU" sz="2000" dirty="0" smtClean="0">
                <a:latin typeface="Arial" pitchFamily="34" charset="0"/>
                <a:cs typeface="Arial" pitchFamily="34" charset="0"/>
              </a:rPr>
              <a:t>.</a:t>
            </a:r>
          </a:p>
          <a:p>
            <a:endParaRPr lang="ru-RU" sz="20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352928" cy="4185761"/>
          </a:xfrm>
          <a:prstGeom prst="rect">
            <a:avLst/>
          </a:prstGeom>
        </p:spPr>
        <p:txBody>
          <a:bodyPr wrap="square">
            <a:spAutoFit/>
          </a:bodyPr>
          <a:lstStyle/>
          <a:p>
            <a:r>
              <a:rPr lang="ru-RU" sz="2000" dirty="0" smtClean="0"/>
              <a:t>   </a:t>
            </a:r>
            <a:r>
              <a:rPr lang="ru-RU" sz="2000" dirty="0" err="1" smtClean="0"/>
              <a:t>Селевк</a:t>
            </a:r>
            <a:r>
              <a:rPr lang="ru-RU" sz="2000" dirty="0" smtClean="0"/>
              <a:t> </a:t>
            </a:r>
            <a:r>
              <a:rPr lang="ru-RU" sz="2000" dirty="0"/>
              <a:t>был одним из </a:t>
            </a:r>
            <a:r>
              <a:rPr lang="ru-RU" sz="2000" dirty="0" err="1"/>
              <a:t>ближайщих</a:t>
            </a:r>
            <a:r>
              <a:rPr lang="ru-RU" sz="2000" dirty="0"/>
              <a:t> военачальников Александра Македонского. При </a:t>
            </a:r>
            <a:r>
              <a:rPr lang="ru-RU" sz="2000" dirty="0" err="1" smtClean="0"/>
              <a:t>Селевках</a:t>
            </a:r>
            <a:r>
              <a:rPr lang="ru-RU" sz="2000" dirty="0" smtClean="0"/>
              <a:t> – потомках </a:t>
            </a:r>
            <a:r>
              <a:rPr lang="ru-RU" sz="2000" smtClean="0"/>
              <a:t>Селевка </a:t>
            </a:r>
            <a:r>
              <a:rPr lang="ru-RU" sz="2000" dirty="0"/>
              <a:t>(часть нынешней Турции, Сирия и Ирак) монеты были с нормальным весом драхмы 4,3 г соответствовала драхме Александра Великого, т. е. аттической, которую в то время приняли большинство греческих государств. </a:t>
            </a:r>
            <a:endParaRPr lang="ru-RU" sz="2000" dirty="0" smtClean="0"/>
          </a:p>
          <a:p>
            <a:r>
              <a:rPr lang="ru-RU" sz="2000" dirty="0" smtClean="0"/>
              <a:t>  У Птолемеев (Египет) монеты имели меньший вес по финикийскому стандарту.</a:t>
            </a:r>
          </a:p>
          <a:p>
            <a:endParaRPr lang="ru-RU" dirty="0"/>
          </a:p>
          <a:p>
            <a:endParaRPr lang="ru-RU" dirty="0" smtClean="0"/>
          </a:p>
          <a:p>
            <a:endParaRPr lang="ru-RU" dirty="0"/>
          </a:p>
          <a:p>
            <a:endParaRPr lang="ru-RU" dirty="0" smtClean="0"/>
          </a:p>
          <a:p>
            <a:endParaRPr lang="ru-RU" dirty="0"/>
          </a:p>
          <a:p>
            <a:endParaRPr lang="ru-RU" dirty="0" smtClean="0"/>
          </a:p>
          <a:p>
            <a:endParaRPr lang="ru-RU" dirty="0"/>
          </a:p>
        </p:txBody>
      </p:sp>
      <p:pic>
        <p:nvPicPr>
          <p:cNvPr id="1026" name="Picture 2" descr="Александрия | 1 тетрадрахма"/>
          <p:cNvPicPr>
            <a:picLocks noChangeAspect="1" noChangeArrowheads="1"/>
          </p:cNvPicPr>
          <p:nvPr/>
        </p:nvPicPr>
        <p:blipFill>
          <a:blip r:embed="rId2" cstate="print"/>
          <a:srcRect/>
          <a:stretch>
            <a:fillRect/>
          </a:stretch>
        </p:blipFill>
        <p:spPr bwMode="auto">
          <a:xfrm>
            <a:off x="2483768" y="2492896"/>
            <a:ext cx="3168352" cy="1944216"/>
          </a:xfrm>
          <a:prstGeom prst="rect">
            <a:avLst/>
          </a:prstGeom>
          <a:noFill/>
        </p:spPr>
      </p:pic>
      <p:pic>
        <p:nvPicPr>
          <p:cNvPr id="1028" name="Picture 4" descr="Древняя Греция | номинал"/>
          <p:cNvPicPr>
            <a:picLocks noChangeAspect="1" noChangeArrowheads="1"/>
          </p:cNvPicPr>
          <p:nvPr/>
        </p:nvPicPr>
        <p:blipFill>
          <a:blip r:embed="rId3" cstate="print"/>
          <a:srcRect/>
          <a:stretch>
            <a:fillRect/>
          </a:stretch>
        </p:blipFill>
        <p:spPr bwMode="auto">
          <a:xfrm>
            <a:off x="2987824" y="4581128"/>
            <a:ext cx="2448272" cy="158417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76672"/>
            <a:ext cx="8064896" cy="4616648"/>
          </a:xfrm>
          <a:prstGeom prst="rect">
            <a:avLst/>
          </a:prstGeom>
        </p:spPr>
        <p:txBody>
          <a:bodyPr wrap="square">
            <a:spAutoFit/>
          </a:bodyPr>
          <a:lstStyle/>
          <a:p>
            <a:endParaRPr lang="ru-RU" dirty="0" smtClean="0"/>
          </a:p>
          <a:p>
            <a:r>
              <a:rPr lang="ru-RU" sz="2000" dirty="0" smtClean="0"/>
              <a:t>Вскоре править стал Рим.</a:t>
            </a:r>
            <a:endParaRPr lang="ru-RU" sz="2000" dirty="0"/>
          </a:p>
          <a:p>
            <a:r>
              <a:rPr lang="ru-RU" sz="2000" dirty="0" smtClean="0"/>
              <a:t>К </a:t>
            </a:r>
            <a:r>
              <a:rPr lang="ru-RU" sz="2000" dirty="0"/>
              <a:t>200-м годам до н. э. в древнем Риме была введена монетная система с золотыми, серебряными и бронзовыми монетами, основой которой стал серебряный денарий</a:t>
            </a:r>
            <a:r>
              <a:rPr lang="ru-RU" sz="2000" dirty="0" smtClean="0"/>
              <a:t>.</a:t>
            </a:r>
          </a:p>
          <a:p>
            <a:r>
              <a:rPr lang="ru-RU" sz="1400" dirty="0" smtClean="0"/>
              <a:t>Представлена </a:t>
            </a:r>
            <a:r>
              <a:rPr lang="ru-RU" sz="1400" dirty="0"/>
              <a:t>монета </a:t>
            </a:r>
            <a:r>
              <a:rPr lang="ru-RU" sz="1400" dirty="0" err="1"/>
              <a:t>Антониниан</a:t>
            </a:r>
            <a:r>
              <a:rPr lang="ru-RU" sz="1400" dirty="0"/>
              <a:t>  (серебро) императора </a:t>
            </a:r>
            <a:r>
              <a:rPr lang="ru-RU" sz="1400" dirty="0" err="1"/>
              <a:t>Гордиана</a:t>
            </a:r>
            <a:r>
              <a:rPr lang="ru-RU" sz="1400" dirty="0"/>
              <a:t> (20.01.225 г. — 11.02.244 г</a:t>
            </a:r>
            <a:r>
              <a:rPr lang="ru-RU" sz="1400" dirty="0" smtClean="0"/>
              <a:t>.).</a:t>
            </a:r>
          </a:p>
          <a:p>
            <a:endParaRPr lang="ru-RU" sz="1400" dirty="0" smtClean="0"/>
          </a:p>
          <a:p>
            <a:endParaRPr lang="ru-RU" sz="1400" dirty="0"/>
          </a:p>
          <a:p>
            <a:endParaRPr lang="ru-RU" sz="1400" dirty="0" smtClean="0"/>
          </a:p>
          <a:p>
            <a:endParaRPr lang="ru-RU" sz="1400" dirty="0"/>
          </a:p>
          <a:p>
            <a:endParaRPr lang="ru-RU" sz="1400" dirty="0" smtClean="0"/>
          </a:p>
          <a:p>
            <a:endParaRPr lang="ru-RU" sz="1400" dirty="0"/>
          </a:p>
          <a:p>
            <a:endParaRPr lang="ru-RU" sz="1400" dirty="0" smtClean="0"/>
          </a:p>
          <a:p>
            <a:endParaRPr lang="ru-RU" sz="1400" dirty="0"/>
          </a:p>
          <a:p>
            <a:endParaRPr lang="ru-RU" sz="1400" dirty="0" smtClean="0"/>
          </a:p>
          <a:p>
            <a:endParaRPr lang="ru-RU" sz="1400" dirty="0"/>
          </a:p>
          <a:p>
            <a:endParaRPr lang="ru-RU" sz="1400" dirty="0" smtClean="0"/>
          </a:p>
          <a:p>
            <a:endParaRPr lang="ru-RU" sz="1400" dirty="0"/>
          </a:p>
          <a:p>
            <a:r>
              <a:rPr lang="ru-RU" sz="1600" smtClean="0"/>
              <a:t>Монета римских </a:t>
            </a:r>
            <a:r>
              <a:rPr lang="ru-RU" sz="1600" dirty="0" smtClean="0"/>
              <a:t>провинций </a:t>
            </a:r>
            <a:endParaRPr lang="ru-RU" sz="1600" dirty="0"/>
          </a:p>
        </p:txBody>
      </p:sp>
      <p:pic>
        <p:nvPicPr>
          <p:cNvPr id="18434" name="Picture 2" descr="Древний Рим | АЕ"/>
          <p:cNvPicPr>
            <a:picLocks noChangeAspect="1" noChangeArrowheads="1"/>
          </p:cNvPicPr>
          <p:nvPr/>
        </p:nvPicPr>
        <p:blipFill>
          <a:blip r:embed="rId2" cstate="print"/>
          <a:srcRect/>
          <a:stretch>
            <a:fillRect/>
          </a:stretch>
        </p:blipFill>
        <p:spPr bwMode="auto">
          <a:xfrm>
            <a:off x="1043608" y="2420887"/>
            <a:ext cx="3744416" cy="221756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4"/>
            <a:ext cx="8064896" cy="6186309"/>
          </a:xfrm>
          <a:prstGeom prst="rect">
            <a:avLst/>
          </a:prstGeom>
        </p:spPr>
        <p:txBody>
          <a:bodyPr wrap="square">
            <a:spAutoFit/>
          </a:bodyPr>
          <a:lstStyle/>
          <a:p>
            <a:r>
              <a:rPr lang="ru-RU" dirty="0"/>
              <a:t>На Руси также выпускались </a:t>
            </a:r>
            <a:r>
              <a:rPr lang="ru-RU" dirty="0" smtClean="0"/>
              <a:t>монеты.</a:t>
            </a:r>
          </a:p>
          <a:p>
            <a:endParaRPr lang="ru-RU" dirty="0"/>
          </a:p>
          <a:p>
            <a:endParaRPr lang="ru-RU" dirty="0" smtClean="0"/>
          </a:p>
          <a:p>
            <a:endParaRPr lang="ru-RU" dirty="0"/>
          </a:p>
          <a:p>
            <a:endParaRPr lang="ru-RU" dirty="0" smtClean="0"/>
          </a:p>
          <a:p>
            <a:endParaRPr lang="ru-RU" dirty="0" smtClean="0"/>
          </a:p>
          <a:p>
            <a:r>
              <a:rPr lang="ru-RU" dirty="0" smtClean="0"/>
              <a:t>                                     Монета </a:t>
            </a:r>
            <a:r>
              <a:rPr lang="ru-RU" dirty="0"/>
              <a:t>Руси времен князя Владимира (серебряник)</a:t>
            </a:r>
          </a:p>
          <a:p>
            <a:endParaRPr lang="ru-RU" dirty="0" smtClean="0"/>
          </a:p>
          <a:p>
            <a:r>
              <a:rPr lang="ru-RU" dirty="0" smtClean="0"/>
              <a:t> </a:t>
            </a:r>
          </a:p>
          <a:p>
            <a:r>
              <a:rPr lang="ru-RU" dirty="0" smtClean="0"/>
              <a:t>Из-за отсутствия серебра какое-то время серебряные монеты не выпускались.</a:t>
            </a:r>
          </a:p>
          <a:p>
            <a:endParaRPr lang="ru-RU" dirty="0" smtClean="0"/>
          </a:p>
          <a:p>
            <a:r>
              <a:rPr lang="ru-RU" dirty="0" smtClean="0"/>
              <a:t>В Золотой орде в обиходе были и серебряные и медные монеты.</a:t>
            </a:r>
          </a:p>
          <a:p>
            <a:endParaRPr lang="ru-RU" dirty="0"/>
          </a:p>
          <a:p>
            <a:endParaRPr lang="ru-RU" dirty="0" smtClean="0"/>
          </a:p>
          <a:p>
            <a:endParaRPr lang="ru-RU" dirty="0"/>
          </a:p>
          <a:p>
            <a:endParaRPr lang="ru-RU" dirty="0" smtClean="0"/>
          </a:p>
          <a:p>
            <a:endParaRPr lang="ru-RU" dirty="0" smtClean="0"/>
          </a:p>
          <a:p>
            <a:endParaRPr lang="ru-RU" dirty="0" smtClean="0"/>
          </a:p>
          <a:p>
            <a:endParaRPr lang="ru-RU" dirty="0"/>
          </a:p>
          <a:p>
            <a:r>
              <a:rPr lang="ru-RU" dirty="0" smtClean="0"/>
              <a:t>Монета времен хана </a:t>
            </a:r>
            <a:r>
              <a:rPr lang="ru-RU" dirty="0" err="1" smtClean="0"/>
              <a:t>Тохтамыш</a:t>
            </a:r>
            <a:r>
              <a:rPr lang="ru-RU" dirty="0" smtClean="0"/>
              <a:t> (1380-1399) .</a:t>
            </a:r>
          </a:p>
          <a:p>
            <a:endParaRPr lang="ru-RU" dirty="0" smtClean="0"/>
          </a:p>
          <a:p>
            <a:endParaRPr lang="ru-RU" dirty="0"/>
          </a:p>
        </p:txBody>
      </p:sp>
      <p:pic>
        <p:nvPicPr>
          <p:cNvPr id="3" name="Рисунок 2" descr="C:\Users\USER1\Pictures\Vlad.jpg"/>
          <p:cNvPicPr/>
          <p:nvPr/>
        </p:nvPicPr>
        <p:blipFill>
          <a:blip r:embed="rId2" cstate="print"/>
          <a:srcRect/>
          <a:stretch>
            <a:fillRect/>
          </a:stretch>
        </p:blipFill>
        <p:spPr bwMode="auto">
          <a:xfrm>
            <a:off x="539552" y="908721"/>
            <a:ext cx="1800200" cy="1800200"/>
          </a:xfrm>
          <a:prstGeom prst="rect">
            <a:avLst/>
          </a:prstGeom>
          <a:noFill/>
          <a:ln w="9525">
            <a:noFill/>
            <a:miter lim="800000"/>
            <a:headEnd/>
            <a:tailEnd/>
          </a:ln>
        </p:spPr>
      </p:pic>
      <p:pic>
        <p:nvPicPr>
          <p:cNvPr id="19458" name="Picture 2" descr="Золотая Орда | 1 дирхем"/>
          <p:cNvPicPr>
            <a:picLocks noChangeAspect="1" noChangeArrowheads="1"/>
          </p:cNvPicPr>
          <p:nvPr/>
        </p:nvPicPr>
        <p:blipFill>
          <a:blip r:embed="rId3" cstate="print"/>
          <a:srcRect/>
          <a:stretch>
            <a:fillRect/>
          </a:stretch>
        </p:blipFill>
        <p:spPr bwMode="auto">
          <a:xfrm>
            <a:off x="2627784" y="4365104"/>
            <a:ext cx="1962150" cy="115252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95536" y="121076"/>
            <a:ext cx="8496944"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Монеты-чешуйки — это совершенно уникальные денежные знаки, которые появились еще во времена древней Руси, до нашествия татаро-монгольского ига. Чеканка чешуек прекратилась во времена Петра Первого.</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Часть проволоки из серебра, меди или золота отсекали, а после ставили на штемпель.</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Монеты «чешуя» имели еще одну характерную особенность — точно сказать, что именно изображено на металле было сложно. Штемпель полностью не помещался на кусок проволоки, поэтому изображение на чешуйке было неполным. Разобраться можно было только имея несколько экземпляров для сравнения.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 этой же причине стоит отметить и еще одну особенность денег — встретить две одинаковые чешуйки невозможно.</a:t>
            </a:r>
          </a:p>
          <a:p>
            <a:pPr marL="0" marR="0" lvl="0" indent="0" algn="l" defTabSz="914400" rtl="0" eaLnBrk="0" fontAlgn="base" latinLnBrk="0" hangingPunct="0">
              <a:lnSpc>
                <a:spcPct val="100000"/>
              </a:lnSpc>
              <a:spcBef>
                <a:spcPct val="0"/>
              </a:spcBef>
              <a:spcAft>
                <a:spcPct val="0"/>
              </a:spcAft>
              <a:buClrTx/>
              <a:buSzTx/>
              <a:buFontTx/>
              <a:buNone/>
              <a:tabLst/>
            </a:pPr>
            <a:endParaRPr lang="ru-RU" sz="16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u-RU" dirty="0">
                <a:latin typeface="Arial" pitchFamily="34" charset="0"/>
                <a:cs typeface="Arial" pitchFamily="34" charset="0"/>
              </a:rPr>
              <a:t> </a:t>
            </a:r>
            <a:r>
              <a:rPr lang="ru-RU" dirty="0" smtClean="0">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ru-RU"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u-RU" dirty="0" smtClean="0">
                <a:latin typeface="Arial" pitchFamily="34" charset="0"/>
                <a:cs typeface="Arial" pitchFamily="34" charset="0"/>
              </a:rPr>
              <a:t> </a:t>
            </a:r>
            <a:endParaRPr lang="ru-RU"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16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u-RU" sz="1600" dirty="0" smtClean="0">
                <a:latin typeface="Arial" pitchFamily="34" charset="0"/>
                <a:cs typeface="Arial" pitchFamily="34" charset="0"/>
              </a:rPr>
              <a:t>1 копейка Михаила Федоровича (первого из династии Романовых)</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pic>
        <p:nvPicPr>
          <p:cNvPr id="20483" name="Picture 3" descr="1613 – 1645 Михаил Федорович | 1 копейка"/>
          <p:cNvPicPr>
            <a:picLocks noChangeAspect="1" noChangeArrowheads="1"/>
          </p:cNvPicPr>
          <p:nvPr/>
        </p:nvPicPr>
        <p:blipFill>
          <a:blip r:embed="rId2" cstate="print"/>
          <a:srcRect/>
          <a:stretch>
            <a:fillRect/>
          </a:stretch>
        </p:blipFill>
        <p:spPr bwMode="auto">
          <a:xfrm>
            <a:off x="1619672" y="2712415"/>
            <a:ext cx="2376264" cy="175336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467544" y="224644"/>
            <a:ext cx="8496944"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Петр </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привез несколько станков для чеканки монет — в результате появились круглые денежные знаки, на которых имелось полное изображение и номинал.</a:t>
            </a:r>
          </a:p>
          <a:p>
            <a:pPr marL="0" marR="0" lvl="0" indent="0" algn="l" defTabSz="914400" rtl="0" eaLnBrk="1" fontAlgn="base" latinLnBrk="0" hangingPunct="1">
              <a:lnSpc>
                <a:spcPct val="100000"/>
              </a:lnSpc>
              <a:spcBef>
                <a:spcPct val="0"/>
              </a:spcBef>
              <a:spcAft>
                <a:spcPct val="0"/>
              </a:spcAft>
              <a:buClrTx/>
              <a:buSzTx/>
              <a:buFontTx/>
              <a:buNone/>
              <a:tabLst/>
            </a:pPr>
            <a:r>
              <a:rPr lang="ru-RU" dirty="0" smtClean="0">
                <a:latin typeface="Arial" pitchFamily="34" charset="0"/>
                <a:ea typeface="Times New Roman" pitchFamily="18" charset="0"/>
                <a:cs typeface="Arial" pitchFamily="34" charset="0"/>
              </a:rPr>
              <a:t>Монеты выпускались разного номинала в разное время.</a:t>
            </a:r>
          </a:p>
          <a:p>
            <a:pPr marL="0" marR="0" lvl="0" indent="0" algn="l" defTabSz="914400" rtl="0" eaLnBrk="1" fontAlgn="base" latinLnBrk="0" hangingPunct="1">
              <a:lnSpc>
                <a:spcPct val="100000"/>
              </a:lnSpc>
              <a:spcBef>
                <a:spcPct val="0"/>
              </a:spcBef>
              <a:spcAft>
                <a:spcPct val="0"/>
              </a:spcAft>
              <a:buClrTx/>
              <a:buSzTx/>
              <a:buFontTx/>
              <a:buNone/>
              <a:tabLst/>
            </a:pPr>
            <a:endParaRPr lang="ru-RU" dirty="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dirty="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dirty="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dirty="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dirty="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ru-RU" dirty="0" smtClean="0">
                <a:latin typeface="Arial" pitchFamily="34" charset="0"/>
                <a:ea typeface="Times New Roman" pitchFamily="18" charset="0"/>
                <a:cs typeface="Arial" pitchFamily="34" charset="0"/>
              </a:rPr>
              <a:t>                                                                  1713 год. </a:t>
            </a:r>
          </a:p>
          <a:p>
            <a:pPr marL="0" marR="0" lvl="0" indent="0" algn="l" defTabSz="914400" rtl="0" eaLnBrk="1" fontAlgn="base" latinLnBrk="0" hangingPunct="1">
              <a:lnSpc>
                <a:spcPct val="100000"/>
              </a:lnSpc>
              <a:spcBef>
                <a:spcPct val="0"/>
              </a:spcBef>
              <a:spcAft>
                <a:spcPct val="0"/>
              </a:spcAft>
              <a:buClrTx/>
              <a:buSzTx/>
              <a:buFontTx/>
              <a:buNone/>
              <a:tabLst/>
            </a:pPr>
            <a:r>
              <a:rPr lang="ru-RU" dirty="0">
                <a:latin typeface="Arial" pitchFamily="34" charset="0"/>
                <a:ea typeface="Times New Roman" pitchFamily="18" charset="0"/>
                <a:cs typeface="Arial" pitchFamily="34" charset="0"/>
              </a:rPr>
              <a:t> </a:t>
            </a:r>
            <a:r>
              <a:rPr lang="ru-RU" dirty="0" smtClean="0">
                <a:latin typeface="Arial" pitchFamily="34" charset="0"/>
                <a:ea typeface="Times New Roman" pitchFamily="18" charset="0"/>
                <a:cs typeface="Arial" pitchFamily="34" charset="0"/>
              </a:rPr>
              <a:t>                                                               Год еще обозначался буквами.</a:t>
            </a:r>
          </a:p>
          <a:p>
            <a:pPr marL="0" marR="0" lvl="0" indent="0" algn="l" defTabSz="914400" rtl="0" eaLnBrk="1" fontAlgn="base" latinLnBrk="0" hangingPunct="1">
              <a:lnSpc>
                <a:spcPct val="100000"/>
              </a:lnSpc>
              <a:spcBef>
                <a:spcPct val="0"/>
              </a:spcBef>
              <a:spcAft>
                <a:spcPct val="0"/>
              </a:spcAft>
              <a:buClrTx/>
              <a:buSzTx/>
              <a:buFontTx/>
              <a:buNone/>
              <a:tabLst/>
            </a:pPr>
            <a:endParaRPr lang="ru-RU" dirty="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pic>
        <p:nvPicPr>
          <p:cNvPr id="21506" name="Picture 2" descr="D:\коллекции\монеты\Россия-СССР\kop-1713.jpg"/>
          <p:cNvPicPr>
            <a:picLocks noChangeAspect="1" noChangeArrowheads="1"/>
          </p:cNvPicPr>
          <p:nvPr/>
        </p:nvPicPr>
        <p:blipFill>
          <a:blip r:embed="rId3" cstate="print"/>
          <a:srcRect/>
          <a:stretch>
            <a:fillRect/>
          </a:stretch>
        </p:blipFill>
        <p:spPr bwMode="auto">
          <a:xfrm>
            <a:off x="683568" y="1772816"/>
            <a:ext cx="2808312" cy="280831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712968" cy="646331"/>
          </a:xfrm>
          <a:prstGeom prst="rect">
            <a:avLst/>
          </a:prstGeom>
        </p:spPr>
        <p:txBody>
          <a:bodyPr wrap="square">
            <a:spAutoFit/>
          </a:bodyPr>
          <a:lstStyle/>
          <a:p>
            <a:r>
              <a:rPr lang="ru-RU" dirty="0"/>
              <a:t>Известны, например, такие монеты как полушка (полкопейки),денежка, </a:t>
            </a:r>
            <a:r>
              <a:rPr lang="ru-RU" dirty="0" err="1"/>
              <a:t>денга</a:t>
            </a:r>
            <a:r>
              <a:rPr lang="ru-RU" dirty="0"/>
              <a:t>. Самой маленькой были ¼ копейки. </a:t>
            </a:r>
          </a:p>
        </p:txBody>
      </p:sp>
      <p:pic>
        <p:nvPicPr>
          <p:cNvPr id="22530" name="Picture 2" descr="D:\коллекции\монеты\Россия-СССР\chetverte-kopeiki-1900-goda-1-.jpg"/>
          <p:cNvPicPr>
            <a:picLocks noChangeAspect="1" noChangeArrowheads="1"/>
          </p:cNvPicPr>
          <p:nvPr/>
        </p:nvPicPr>
        <p:blipFill>
          <a:blip r:embed="rId2" cstate="print"/>
          <a:srcRect/>
          <a:stretch>
            <a:fillRect/>
          </a:stretch>
        </p:blipFill>
        <p:spPr bwMode="auto">
          <a:xfrm>
            <a:off x="467544" y="1180922"/>
            <a:ext cx="2592288" cy="1252939"/>
          </a:xfrm>
          <a:prstGeom prst="rect">
            <a:avLst/>
          </a:prstGeom>
          <a:noFill/>
        </p:spPr>
      </p:pic>
      <p:pic>
        <p:nvPicPr>
          <p:cNvPr id="22531" name="Picture 3" descr="D:\коллекции\монеты\Россия-СССР\polushka-1748.jpg"/>
          <p:cNvPicPr>
            <a:picLocks noChangeAspect="1" noChangeArrowheads="1"/>
          </p:cNvPicPr>
          <p:nvPr/>
        </p:nvPicPr>
        <p:blipFill>
          <a:blip r:embed="rId3" cstate="print"/>
          <a:srcRect/>
          <a:stretch>
            <a:fillRect/>
          </a:stretch>
        </p:blipFill>
        <p:spPr bwMode="auto">
          <a:xfrm>
            <a:off x="5220072" y="1116268"/>
            <a:ext cx="1656184" cy="1591213"/>
          </a:xfrm>
          <a:prstGeom prst="rect">
            <a:avLst/>
          </a:prstGeom>
          <a:noFill/>
        </p:spPr>
      </p:pic>
      <p:pic>
        <p:nvPicPr>
          <p:cNvPr id="22532" name="Picture 4" descr="D:\коллекции\монеты\Россия-СССР\denejka-1852.jpg"/>
          <p:cNvPicPr>
            <a:picLocks noChangeAspect="1" noChangeArrowheads="1"/>
          </p:cNvPicPr>
          <p:nvPr/>
        </p:nvPicPr>
        <p:blipFill>
          <a:blip r:embed="rId4" cstate="print"/>
          <a:srcRect/>
          <a:stretch>
            <a:fillRect/>
          </a:stretch>
        </p:blipFill>
        <p:spPr bwMode="auto">
          <a:xfrm>
            <a:off x="827584" y="3284984"/>
            <a:ext cx="2376264" cy="2376263"/>
          </a:xfrm>
          <a:prstGeom prst="rect">
            <a:avLst/>
          </a:prstGeom>
          <a:noFill/>
        </p:spPr>
      </p:pic>
      <p:pic>
        <p:nvPicPr>
          <p:cNvPr id="22533" name="Picture 5" descr="D:\коллекции\монеты\Россия-СССР\denga-1768-goda.jpg"/>
          <p:cNvPicPr>
            <a:picLocks noChangeAspect="1" noChangeArrowheads="1"/>
          </p:cNvPicPr>
          <p:nvPr/>
        </p:nvPicPr>
        <p:blipFill>
          <a:blip r:embed="rId5" cstate="print"/>
          <a:srcRect/>
          <a:stretch>
            <a:fillRect/>
          </a:stretch>
        </p:blipFill>
        <p:spPr bwMode="auto">
          <a:xfrm>
            <a:off x="3635896" y="3284984"/>
            <a:ext cx="4464496" cy="2386427"/>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23528" y="563678"/>
            <a:ext cx="8424936"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Также монеты и медали выпускались в честь важных событий – коронации, юбилея или важных событий, таких как битвы, устройство памятников в честь знаменательных</a:t>
            </a:r>
            <a:r>
              <a:rPr kumimoji="0" lang="ru-RU" b="0" i="0" u="none" strike="noStrike" cap="none" normalizeH="0" dirty="0" smtClean="0">
                <a:ln>
                  <a:noFill/>
                </a:ln>
                <a:solidFill>
                  <a:schemeClr val="tx1"/>
                </a:solidFill>
                <a:effectLst/>
                <a:latin typeface="Arial" pitchFamily="34" charset="0"/>
                <a:ea typeface="Times New Roman" pitchFamily="18" charset="0"/>
                <a:cs typeface="Arial" pitchFamily="34" charset="0"/>
              </a:rPr>
              <a:t> дат.</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pic>
        <p:nvPicPr>
          <p:cNvPr id="23554" name="Picture 2" descr="D:\коллекции\монеты\Россия-СССР\1 руб-Колонна.jpg"/>
          <p:cNvPicPr>
            <a:picLocks noChangeAspect="1" noChangeArrowheads="1"/>
          </p:cNvPicPr>
          <p:nvPr/>
        </p:nvPicPr>
        <p:blipFill>
          <a:blip r:embed="rId2" cstate="print"/>
          <a:srcRect/>
          <a:stretch>
            <a:fillRect/>
          </a:stretch>
        </p:blipFill>
        <p:spPr bwMode="auto">
          <a:xfrm>
            <a:off x="827584" y="1772816"/>
            <a:ext cx="3744416" cy="1862847"/>
          </a:xfrm>
          <a:prstGeom prst="rect">
            <a:avLst/>
          </a:prstGeom>
          <a:noFill/>
        </p:spPr>
      </p:pic>
      <p:pic>
        <p:nvPicPr>
          <p:cNvPr id="23555" name="Picture 3" descr="D:\коллекции\монеты\Россия-СССР\1 руб-Гангут.jpg"/>
          <p:cNvPicPr>
            <a:picLocks noChangeAspect="1" noChangeArrowheads="1"/>
          </p:cNvPicPr>
          <p:nvPr/>
        </p:nvPicPr>
        <p:blipFill>
          <a:blip r:embed="rId3" cstate="print"/>
          <a:srcRect/>
          <a:stretch>
            <a:fillRect/>
          </a:stretch>
        </p:blipFill>
        <p:spPr bwMode="auto">
          <a:xfrm>
            <a:off x="4067944" y="4077072"/>
            <a:ext cx="4320479" cy="2160240"/>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625</Words>
  <Application>Microsoft Office PowerPoint</Application>
  <PresentationFormat>Экран (4:3)</PresentationFormat>
  <Paragraphs>101</Paragraphs>
  <Slides>10</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Монеты</vt:lpstr>
      <vt:lpstr>!!!</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Монеты</dc:title>
  <dc:creator>USER1</dc:creator>
  <cp:lastModifiedBy>USER1</cp:lastModifiedBy>
  <cp:revision>29</cp:revision>
  <dcterms:created xsi:type="dcterms:W3CDTF">2019-06-15T10:00:42Z</dcterms:created>
  <dcterms:modified xsi:type="dcterms:W3CDTF">2019-09-07T08:55:57Z</dcterms:modified>
</cp:coreProperties>
</file>